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8.png" ContentType="image/png"/>
  <Override PartName="/ppt/media/image7.png" ContentType="image/png"/>
  <Override PartName="/ppt/media/image2.png" ContentType="image/png"/>
  <Override PartName="/ppt/media/image1.png" ContentType="image/png"/>
  <Override PartName="/ppt/media/image11.png" ContentType="image/png"/>
  <Override PartName="/ppt/media/image3.jpeg" ContentType="image/jpe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
</Relationship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F049AF3-B6D4-4B68-B548-2052C0B3C4DD}" type="datetime">
              <a:rPr b="1" lang="en-US" sz="900" spc="-1" strike="noStrike">
                <a:solidFill>
                  <a:srgbClr val="bfbfbf"/>
                </a:solidFill>
                <a:latin typeface="Century Gothic"/>
              </a:rPr>
              <a:t>10/11/18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036F2F73-5076-4911-9A31-0467DAD70AA7}" type="slidenum">
              <a:rPr b="1" lang="en-US" sz="900" spc="-1" strike="noStrike">
                <a:solidFill>
                  <a:srgbClr val="bfbfbf"/>
                </a:solidFill>
                <a:latin typeface="Century Gothic"/>
              </a:rPr>
              <a:t>&lt;number&gt;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Edit Master text styles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8133023-288E-46B8-9359-DA522476420C}" type="datetime">
              <a:rPr b="1" lang="en-US" sz="900" spc="-1" strike="noStrike">
                <a:solidFill>
                  <a:srgbClr val="bfbfbf"/>
                </a:solidFill>
                <a:latin typeface="Century Gothic"/>
              </a:rPr>
              <a:t>10/11/18</a:t>
            </a:fld>
            <a:endParaRPr b="0" lang="en-US" sz="9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CC57006-5705-4D5D-9266-9604E5D15367}" type="slidenum">
              <a:rPr b="1" lang="en-US" sz="900" spc="-1" strike="noStrike">
                <a:solidFill>
                  <a:srgbClr val="bfbfbf"/>
                </a:solidFill>
                <a:latin typeface="Century Gothic"/>
              </a:rPr>
              <a:t>1</a:t>
            </a:fld>
            <a:endParaRPr b="0" lang="en-US" sz="9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1" lang="en-US" sz="4800" spc="-1" strike="noStrike" cap="all">
                <a:solidFill>
                  <a:srgbClr val="ffffff"/>
                </a:solidFill>
                <a:latin typeface="Century Gothic"/>
              </a:rPr>
              <a:t>Analysis of Home Credit Group’s Credit Default Risk</a:t>
            </a:r>
            <a:br/>
            <a:br/>
            <a:endParaRPr b="0" lang="en-US" sz="4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</a:pPr>
            <a:r>
              <a:rPr b="0" lang="en-US" sz="2100" spc="-1" strike="noStrike" cap="small">
                <a:solidFill>
                  <a:srgbClr val="ffffff"/>
                </a:solidFill>
                <a:latin typeface="Century Gothic"/>
              </a:rPr>
              <a:t>By: Nirav P. Sheth</a:t>
            </a:r>
            <a:endParaRPr b="0" lang="en-US" sz="21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810360" y="225360"/>
            <a:ext cx="9905760" cy="1054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Introduction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6605640" y="1745640"/>
            <a:ext cx="4621320" cy="38134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Client: Home Credit Group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Purpose: open mortgages services available to the unbanked population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Goal: Create predictive model to decide whether to provide the loan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Atleast less than national Average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86" name="Picture 2" descr=""/>
          <p:cNvPicPr/>
          <p:nvPr/>
        </p:nvPicPr>
        <p:blipFill>
          <a:blip r:embed="rId1"/>
          <a:stretch/>
        </p:blipFill>
        <p:spPr>
          <a:xfrm>
            <a:off x="916560" y="1745640"/>
            <a:ext cx="3842640" cy="2320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822960" y="-91440"/>
            <a:ext cx="9905760" cy="132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Data SETs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158480" y="1554480"/>
            <a:ext cx="9905760" cy="36558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Train Data set: 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308K Client Applications with financial, behavioral, time-based, and descriptive information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latin typeface="Century Gothic"/>
              </a:rPr>
              <a:t>Previous Credit Data: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Previous Application: information if Client had previous application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13.8M rows of data from Credit Bureau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50% of Client application available via Credit Bureau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Installment Payments: Credit History Information on payments on Loans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Helps to check any nonpayments for current clients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005840" y="-133920"/>
            <a:ext cx="9905760" cy="132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Data Cleaning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1141560" y="1554480"/>
            <a:ext cx="9905760" cy="43812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57200" indent="-4568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 u="sng" cap="small">
                <a:solidFill>
                  <a:srgbClr val="ffffff"/>
                </a:solidFill>
                <a:uFillTx/>
                <a:latin typeface="Century Gothic"/>
              </a:rPr>
              <a:t>Aggregating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914400" indent="-4568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Historical Datasets needed to be aggregated due to 1 to many relationships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914400" indent="-4568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Used Pivot_table method with numpy.mean, sum, and count functions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 u="sng" cap="small">
                <a:solidFill>
                  <a:srgbClr val="ffffff"/>
                </a:solidFill>
                <a:uFillTx/>
                <a:latin typeface="Century Gothic"/>
              </a:rPr>
              <a:t>Merging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914400" indent="-4568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Left Merged Application Train with aggregated datasets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 u="sng" cap="small">
                <a:solidFill>
                  <a:srgbClr val="ffffff"/>
                </a:solidFill>
                <a:uFillTx/>
                <a:latin typeface="Century Gothic"/>
              </a:rPr>
              <a:t>Dummying Categorical Columns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914400" indent="-4568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Used pandas get_dummies to convert categorical columns into numerical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2000" spc="-1" strike="noStrike" u="sng" cap="small">
                <a:solidFill>
                  <a:srgbClr val="ffffff"/>
                </a:solidFill>
                <a:uFillTx/>
                <a:latin typeface="Century Gothic"/>
              </a:rPr>
              <a:t>Feature selection</a:t>
            </a:r>
            <a:endParaRPr b="0" lang="en-US" sz="20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914400" indent="-4568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Century Gothic"/>
              <a:buAutoNum type="arabicPeriod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Used SelectFromModel with LassoCV as classifier to find top 15 columns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507960" y="91440"/>
            <a:ext cx="10739160" cy="10350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latin typeface="Century Gothic"/>
              </a:rPr>
              <a:t>Client Application: Target Column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TextShape 2"/>
          <p:cNvSpPr txBox="1"/>
          <p:nvPr/>
        </p:nvSpPr>
        <p:spPr>
          <a:xfrm>
            <a:off x="643320" y="2082600"/>
            <a:ext cx="5691240" cy="39736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TARGET Column: 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0: Payment on time (93% of the sample)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1: Delinquency &gt;30+ days (7% of the sample)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US Average Delinquency rate: 4.4% 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While it looks low, it is still quite large compared to National average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</a:pP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grpSp>
        <p:nvGrpSpPr>
          <p:cNvPr id="93" name="Group 3"/>
          <p:cNvGrpSpPr/>
          <p:nvPr/>
        </p:nvGrpSpPr>
        <p:grpSpPr>
          <a:xfrm>
            <a:off x="6960960" y="2013840"/>
            <a:ext cx="4574160" cy="3253680"/>
            <a:chOff x="6960960" y="2013840"/>
            <a:chExt cx="4574160" cy="3253680"/>
          </a:xfrm>
        </p:grpSpPr>
        <p:pic>
          <p:nvPicPr>
            <p:cNvPr id="94" name="Picture 3" descr=""/>
            <p:cNvPicPr/>
            <p:nvPr/>
          </p:nvPicPr>
          <p:blipFill>
            <a:blip r:embed="rId2"/>
            <a:stretch/>
          </p:blipFill>
          <p:spPr>
            <a:xfrm>
              <a:off x="6960960" y="2013840"/>
              <a:ext cx="4574160" cy="3253680"/>
            </a:xfrm>
            <a:prstGeom prst="rect">
              <a:avLst/>
            </a:prstGeom>
            <a:ln w="38160">
              <a:solidFill>
                <a:srgbClr val="363d46"/>
              </a:solidFill>
              <a:round/>
            </a:ln>
            <a:effectLst>
              <a:innerShdw blurRad="57150" dir="14460000" dist="38100">
                <a:srgbClr val="000000">
                  <a:alpha val="70000"/>
                </a:srgbClr>
              </a:innerShdw>
            </a:effectLst>
          </p:spPr>
        </p:pic>
        <p:sp>
          <p:nvSpPr>
            <p:cNvPr id="95" name="CustomShape 4"/>
            <p:cNvSpPr/>
            <p:nvPr/>
          </p:nvSpPr>
          <p:spPr>
            <a:xfrm>
              <a:off x="8916480" y="4879080"/>
              <a:ext cx="1361160" cy="36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/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entury Gothic"/>
                </a:rPr>
                <a:t>Target</a:t>
              </a:r>
              <a:endParaRPr b="0" lang="en-US" sz="1800" spc="-1" strike="noStrike">
                <a:latin typeface="Arial"/>
              </a:endParaRPr>
            </a:p>
          </p:txBody>
        </p:sp>
      </p:grp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94360" y="-167400"/>
            <a:ext cx="4617720" cy="19047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</a:pPr>
            <a:r>
              <a:rPr b="0" lang="en-US" sz="2800" spc="-1" strike="noStrike" cap="all">
                <a:solidFill>
                  <a:srgbClr val="ffffff"/>
                </a:solidFill>
                <a:latin typeface="Century Gothic"/>
              </a:rPr>
              <a:t>Correlation analysis vs Target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643320" y="2666880"/>
            <a:ext cx="5052600" cy="32158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2858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latin typeface="Century Gothic"/>
              </a:rPr>
              <a:t>3 Columns of interest:</a:t>
            </a:r>
            <a:endParaRPr b="0" lang="en-US" sz="18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Days_BIRTH: Years Old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DAYS_LAST_PHONE_CHANGE: time since last phone change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latin typeface="Century Gothic"/>
              </a:rPr>
              <a:t>DAYS_ID_PUBLISH: Time since id change</a:t>
            </a:r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  <a:p>
            <a:endParaRPr b="0" lang="en-US" sz="1600" spc="-1" strike="noStrike" cap="small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98" name="Picture 3" descr=""/>
          <p:cNvPicPr/>
          <p:nvPr/>
        </p:nvPicPr>
        <p:blipFill>
          <a:blip r:embed="rId2"/>
          <a:stretch/>
        </p:blipFill>
        <p:spPr>
          <a:xfrm>
            <a:off x="6216120" y="1743840"/>
            <a:ext cx="5675040" cy="3561120"/>
          </a:xfrm>
          <a:prstGeom prst="rect">
            <a:avLst/>
          </a:prstGeom>
          <a:ln w="38160">
            <a:solidFill>
              <a:srgbClr val="363d46"/>
            </a:solidFill>
            <a:round/>
          </a:ln>
          <a:effectLst>
            <a:innerShdw blurRad="57150" dir="14460000" dist="38100">
              <a:srgbClr val="000000">
                <a:alpha val="70000"/>
              </a:srgbClr>
            </a:innerShdw>
          </a:effectLst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99400" y="143280"/>
            <a:ext cx="9905760" cy="7704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latin typeface="Century Gothic"/>
              </a:rPr>
              <a:t>TARGET vs Features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0" name="Picture 3" descr=""/>
          <p:cNvPicPr/>
          <p:nvPr/>
        </p:nvPicPr>
        <p:blipFill>
          <a:blip r:embed="rId1"/>
          <a:stretch/>
        </p:blipFill>
        <p:spPr>
          <a:xfrm>
            <a:off x="1629360" y="913680"/>
            <a:ext cx="4333320" cy="3009600"/>
          </a:xfrm>
          <a:prstGeom prst="rect">
            <a:avLst/>
          </a:prstGeom>
          <a:ln>
            <a:noFill/>
          </a:ln>
        </p:spPr>
      </p:pic>
      <p:pic>
        <p:nvPicPr>
          <p:cNvPr id="101" name="Picture 4" descr=""/>
          <p:cNvPicPr/>
          <p:nvPr/>
        </p:nvPicPr>
        <p:blipFill>
          <a:blip r:embed="rId2"/>
          <a:stretch/>
        </p:blipFill>
        <p:spPr>
          <a:xfrm>
            <a:off x="7213680" y="173880"/>
            <a:ext cx="4708440" cy="3254760"/>
          </a:xfrm>
          <a:prstGeom prst="rect">
            <a:avLst/>
          </a:prstGeom>
          <a:ln>
            <a:noFill/>
          </a:ln>
        </p:spPr>
      </p:pic>
      <p:pic>
        <p:nvPicPr>
          <p:cNvPr id="102" name="Picture 5" descr=""/>
          <p:cNvPicPr/>
          <p:nvPr/>
        </p:nvPicPr>
        <p:blipFill>
          <a:blip r:embed="rId3"/>
          <a:stretch/>
        </p:blipFill>
        <p:spPr>
          <a:xfrm>
            <a:off x="7213680" y="3586320"/>
            <a:ext cx="4682880" cy="3097440"/>
          </a:xfrm>
          <a:prstGeom prst="rect">
            <a:avLst/>
          </a:prstGeom>
          <a:ln>
            <a:noFill/>
          </a:ln>
        </p:spPr>
      </p:pic>
      <p:sp>
        <p:nvSpPr>
          <p:cNvPr id="103" name="CustomShape 2"/>
          <p:cNvSpPr/>
          <p:nvPr/>
        </p:nvSpPr>
        <p:spPr>
          <a:xfrm>
            <a:off x="274320" y="4114800"/>
            <a:ext cx="6766560" cy="201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720">
              <a:lnSpc>
                <a:spcPct val="20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Delinquency         as Age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20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Delinquency         as ID_PUBLISH</a:t>
            </a:r>
            <a:endParaRPr b="0" lang="en-US" sz="1800" spc="-1" strike="noStrike">
              <a:latin typeface="Arial"/>
            </a:endParaRPr>
          </a:p>
          <a:p>
            <a:pPr marL="343080" indent="-342720">
              <a:lnSpc>
                <a:spcPct val="20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Delinquency          as DAYS_LAST_PHONE_CHANGE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sp>
        <p:nvSpPr>
          <p:cNvPr id="104" name="CustomShape 3"/>
          <p:cNvSpPr/>
          <p:nvPr/>
        </p:nvSpPr>
        <p:spPr>
          <a:xfrm rot="10800000">
            <a:off x="2632320" y="470124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4"/>
          <p:cNvSpPr/>
          <p:nvPr/>
        </p:nvSpPr>
        <p:spPr>
          <a:xfrm rot="10800000">
            <a:off x="2646360" y="522288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5"/>
          <p:cNvSpPr/>
          <p:nvPr/>
        </p:nvSpPr>
        <p:spPr>
          <a:xfrm rot="10800000">
            <a:off x="2651760" y="577152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6"/>
          <p:cNvSpPr/>
          <p:nvPr/>
        </p:nvSpPr>
        <p:spPr>
          <a:xfrm>
            <a:off x="3843720" y="437508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534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CustomShape 7"/>
          <p:cNvSpPr/>
          <p:nvPr/>
        </p:nvSpPr>
        <p:spPr>
          <a:xfrm rot="10800000">
            <a:off x="5079600" y="518220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8"/>
          <p:cNvSpPr/>
          <p:nvPr/>
        </p:nvSpPr>
        <p:spPr>
          <a:xfrm rot="10800000">
            <a:off x="6949440" y="5771520"/>
            <a:ext cx="360360" cy="285120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701280" y="182880"/>
            <a:ext cx="9905760" cy="7621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3200" spc="-1" strike="noStrike">
                <a:solidFill>
                  <a:srgbClr val="ffffff"/>
                </a:solidFill>
                <a:latin typeface="Century Gothic"/>
              </a:rPr>
              <a:t>Random Forest Feature Importance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1"/>
          <a:stretch/>
        </p:blipFill>
        <p:spPr>
          <a:xfrm>
            <a:off x="6492240" y="1783440"/>
            <a:ext cx="5478120" cy="4007160"/>
          </a:xfrm>
          <a:prstGeom prst="rect">
            <a:avLst/>
          </a:prstGeom>
          <a:ln>
            <a:noFill/>
          </a:ln>
        </p:spPr>
      </p:pic>
      <p:sp>
        <p:nvSpPr>
          <p:cNvPr id="112" name="TextShape 2"/>
          <p:cNvSpPr txBox="1"/>
          <p:nvPr/>
        </p:nvSpPr>
        <p:spPr>
          <a:xfrm>
            <a:off x="457200" y="1645920"/>
            <a:ext cx="5486400" cy="4185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Top 20 Features explains about 16% of the variance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Important Features: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Ext_Source 2 &amp; 3: Normalized score of external data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Days_Birth: Age of Applicant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Days_ID_Publish: Number of Days before the application did the applicant change their identity</a:t>
            </a:r>
            <a:endParaRPr b="0" lang="en-US" sz="1800" spc="-1" strike="noStrike">
              <a:latin typeface="Arial"/>
            </a:endParaRPr>
          </a:p>
          <a:p>
            <a:pPr lvl="1" marL="43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Overfitted model which did not generalize well to the dataset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Random Forest AUC Score: .58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Random Forest F1 Score: .11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1067040" y="274320"/>
            <a:ext cx="9905760" cy="109728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r>
              <a:rPr b="0" lang="en-US" sz="3200" spc="-1" strike="noStrike">
                <a:solidFill>
                  <a:srgbClr val="ffffff"/>
                </a:solidFill>
                <a:latin typeface="Century Gothic"/>
              </a:rPr>
              <a:t>Future Work &amp; Conclusion</a:t>
            </a:r>
            <a:endParaRPr b="0" lang="en-US" sz="3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1463040" y="1482840"/>
            <a:ext cx="8595360" cy="31618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800" spc="-1" strike="noStrike" u="sng">
                <a:uFillTx/>
                <a:latin typeface="Arial"/>
              </a:rPr>
              <a:t>Missing Values:</a:t>
            </a:r>
            <a:r>
              <a:rPr b="0" lang="en-US" sz="1800" spc="-1" strike="noStrike">
                <a:latin typeface="Arial"/>
              </a:rPr>
              <a:t> Large amounts of missing values resulted due to the sparsity of the dataset.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800" spc="-1" strike="noStrike" u="sng">
                <a:uFillTx/>
                <a:latin typeface="Arial"/>
              </a:rPr>
              <a:t>Outliers:</a:t>
            </a:r>
            <a:r>
              <a:rPr b="0" lang="en-US" sz="1800" spc="-1" strike="noStrike">
                <a:latin typeface="Arial"/>
              </a:rPr>
              <a:t> Work on eliminating outliers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800" spc="-1" strike="noStrike" u="sng">
                <a:uFillTx/>
                <a:latin typeface="Arial"/>
              </a:rPr>
              <a:t>Feature Elimination:</a:t>
            </a:r>
            <a:r>
              <a:rPr b="0" lang="en-US" sz="1800" spc="-1" strike="noStrike">
                <a:latin typeface="Arial"/>
              </a:rPr>
              <a:t> Reduce features of data set to decrease overfitting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800" spc="-1" strike="noStrike" u="sng">
                <a:uFillTx/>
                <a:latin typeface="Arial"/>
              </a:rPr>
              <a:t>Machine Learning:</a:t>
            </a:r>
            <a:r>
              <a:rPr b="0" lang="en-US" sz="1800" spc="-1" strike="noStrike">
                <a:latin typeface="Arial"/>
              </a:rPr>
              <a:t> Use additional ML classifiers like LightGBM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 marL="216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1" lang="en-US" sz="1800" spc="-1" strike="noStrike" u="sng">
                <a:uFillTx/>
                <a:latin typeface="Arial"/>
              </a:rPr>
              <a:t>Conclusion:</a:t>
            </a:r>
            <a:r>
              <a:rPr b="0" lang="en-US" sz="1800" spc="-1" strike="noStrike">
                <a:latin typeface="Arial"/>
              </a:rPr>
              <a:t> Difficult to understand credit information without historical financial information. Current model does not generalize well to model, however future work should improve overall predictive capabilities.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Application>LibreOffice/6.0.6.2$Linux_X86_64 LibreOffice_project/00m0$Build-2</Application>
  <Words>291</Words>
  <Paragraphs>45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2018-08-11T22:49:25Z</dcterms:created>
  <dc:creator>Nirav Sheth</dc:creator>
  <dc:description/>
  <dc:language>en-US</dc:language>
  <cp:lastModifiedBy/>
  <dcterms:modified xsi:type="dcterms:W3CDTF">2018-10-11T21:34:31Z</dcterms:modified>
  <cp:revision>4</cp:revision>
  <dc:subject/>
  <dc:title>Analysis of Home Credit Group’s Credit Default Risk  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